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94727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9CE76C-4081-68EB-05A7-1B6FF148F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6F39E43-257A-8EA9-2239-659C1FDAB6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DFDC93D-D48B-D7D9-DFEE-080CDA957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3611BA-FA0A-AA87-08F2-0C354E709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D05A8D-A216-D135-6B78-5E6EC84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731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46AF32-82FA-742B-0151-B4F126F12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E8ADEF5-0E99-9E36-A539-C375FE754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37B6F2-E415-C351-A1D8-05512FC05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512C06-E0C8-E8F8-4334-5431650F5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D1C017-3891-AC6C-0C79-42C60E44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402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62E8E42-843F-4906-4E45-64D192235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2908168-8C04-8C4F-BDE1-9FEF86829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EDCFDF1-727A-6CF2-F6C6-C37CFCFF3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623AC6-19DB-2FC3-B5FB-2936B0C35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AB1E11E-3C14-1167-E70E-7ABDC6CC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819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43A300-CC0C-90BD-6222-0D4A8126B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174A66-DB00-2279-4753-36C18F9FA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B357348-7633-33F0-E610-B1B907459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9995CB-345A-B0F7-6B97-43C65F275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6B3FC2-B732-7D2B-5B8F-8EAABD7AB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650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8712B3-E935-072E-72B3-A3DB9556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4C156F9-C08B-3B60-46AB-EC62B6800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5732E4-2970-C5D8-85DE-27F19B483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3E99732-7FA7-80A7-02A7-B793CC57B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D9E2CED-7A0C-C1B1-531D-0B26D3B5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847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1B744F-0A6B-BEB2-CEB9-AB26FCACC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9A9E69-A2B3-A939-B5FB-C35547655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EC3763B-3BF8-34B5-AE14-553BBE239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4749D6D-8386-607A-B12F-2CB8BC8DD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986DC69-4807-A754-7121-402B21EBC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F9B536C-3E8E-3A03-0C6D-86ACAF1FE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3683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4E6BDE-23FF-39CE-1B5D-AADD86770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B9CBAE-7A3B-0FFC-9C1D-CB8181415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DC0EA8E-2B9F-A098-C98A-EC2D63917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8364E30-686A-6B03-2F49-35F42A09A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46A4F4A-196D-2118-86DF-08D16272F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E66279D-5F94-57E8-E528-86854438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139E8DD-5254-D4BE-7407-0A33D9ADE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D799F48-EC52-0632-27F9-DB4D7EA01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378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32C01B-A891-857B-6BB1-FE038C86B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2BE8A4F-1834-EA72-05DF-A6B0834ED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988CF40-5EA9-8EB4-646F-2F7D75B3A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E150609-1E14-5CC3-918B-4BA4DA946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841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CAEFCBF-BE71-7B4A-3BA7-A393CCAE3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BA0E75F-19B1-536A-C76E-826981581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B096BC4-AD52-9103-62F4-36F19952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09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A533DE-A381-8339-1829-03809B2DE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60E421-9AE2-9193-72B0-6C48544C2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CE9E193-B29E-89EB-22EC-842A965B8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1BB5FC0-3943-ED8F-311D-6694E3D9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F5B6CE2-3665-85A7-590D-B292B4E67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F5DE092-51C7-4776-0DD7-D71FB43EE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382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FE8F04-60B4-755D-AD77-8574D084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A55A2D3-D062-C678-0A1B-6ACC74CE06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CA530DE-0EDE-0AAE-E4A7-BA07DA9D3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12D95A4-997E-93EC-FD48-3177F192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98F03F0-F29B-09C5-FD0F-452ADEBB3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90C58B9-D637-0515-DF8D-70EF03273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885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A1A986C-59DC-CB69-F261-67F88531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B712BA0-8386-FDF4-9BB6-4AFD4438A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BE0AE4-EFBF-3C1A-3A09-979B61B613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2B8D-2E0B-44B3-B519-3CD9565695FC}" type="datetimeFigureOut">
              <a:rPr lang="hr-HR" smtClean="0"/>
              <a:t>7.6.2022.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ACE58E-687A-420C-E802-A0CB73E93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17F302D-2055-A7F5-7403-49E6B8425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67560-4589-4301-B08A-B1F5DAA3A9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405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="" xmlns:a16="http://schemas.microsoft.com/office/drawing/2014/main" id="{351C01DD-F3DA-F940-345F-64696D9AC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202769"/>
              </p:ext>
            </p:extLst>
          </p:nvPr>
        </p:nvGraphicFramePr>
        <p:xfrm>
          <a:off x="0" y="1"/>
          <a:ext cx="12186263" cy="6735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130">
                  <a:extLst>
                    <a:ext uri="{9D8B030D-6E8A-4147-A177-3AD203B41FA5}">
                      <a16:colId xmlns="" xmlns:a16="http://schemas.microsoft.com/office/drawing/2014/main" val="1638552749"/>
                    </a:ext>
                  </a:extLst>
                </a:gridCol>
                <a:gridCol w="4717312">
                  <a:extLst>
                    <a:ext uri="{9D8B030D-6E8A-4147-A177-3AD203B41FA5}">
                      <a16:colId xmlns="" xmlns:a16="http://schemas.microsoft.com/office/drawing/2014/main" val="47002113"/>
                    </a:ext>
                  </a:extLst>
                </a:gridCol>
                <a:gridCol w="531628">
                  <a:extLst>
                    <a:ext uri="{9D8B030D-6E8A-4147-A177-3AD203B41FA5}">
                      <a16:colId xmlns="" xmlns:a16="http://schemas.microsoft.com/office/drawing/2014/main" val="2395572365"/>
                    </a:ext>
                  </a:extLst>
                </a:gridCol>
                <a:gridCol w="6285193">
                  <a:extLst>
                    <a:ext uri="{9D8B030D-6E8A-4147-A177-3AD203B41FA5}">
                      <a16:colId xmlns="" xmlns:a16="http://schemas.microsoft.com/office/drawing/2014/main" val="1609709270"/>
                    </a:ext>
                  </a:extLst>
                </a:gridCol>
              </a:tblGrid>
              <a:tr h="419051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Teme jesen/zima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Teme proljeće/Ljeto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6187398"/>
                  </a:ext>
                </a:extLst>
              </a:tr>
              <a:tr h="566048">
                <a:tc>
                  <a:txBody>
                    <a:bodyPr/>
                    <a:lstStyle/>
                    <a:p>
                      <a:r>
                        <a:rPr lang="hr-HR" sz="16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Orhan Pamuk, a naslov</a:t>
                      </a:r>
                      <a:r>
                        <a:rPr lang="hr-HR" sz="1400" kern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„</a:t>
                      </a:r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Čemu nas mogu naučiti romani o velikim pandemijama“.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Slavenke Drakulić: Kako sam preboljela koronu</a:t>
                      </a:r>
                      <a:endParaRPr lang="hr-HR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96295766"/>
                  </a:ext>
                </a:extLst>
              </a:tr>
              <a:tr h="524496">
                <a:tc>
                  <a:txBody>
                    <a:bodyPr/>
                    <a:lstStyle/>
                    <a:p>
                      <a:r>
                        <a:rPr lang="hr-HR" sz="16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„Protection of BNT162b2 Vaccine Booster against Covid-19 in Israel“ 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disanju. +Miljenko Jergović :Zoran Vakula i godina koju je, uz mnogo sreće, trebalo predisati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18014687"/>
                  </a:ext>
                </a:extLst>
              </a:tr>
              <a:tr h="752555">
                <a:tc>
                  <a:txBody>
                    <a:bodyPr/>
                    <a:lstStyle/>
                    <a:p>
                      <a:r>
                        <a:rPr lang="hr-HR" sz="16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„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Mask Wars“ 3,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Idealno je cijepljenjem  spriječiti teški akutni COVID  i  smanjiti šanse za razvoj dugog COVID-a što predstavlja dodatnu podršku ljudima da se cijepe.</a:t>
                      </a:r>
                      <a:endParaRPr lang="hr-H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25095306"/>
                  </a:ext>
                </a:extLst>
              </a:tr>
              <a:tr h="506180">
                <a:tc>
                  <a:txBody>
                    <a:bodyPr/>
                    <a:lstStyle/>
                    <a:p>
                      <a:r>
                        <a:rPr lang="hr-HR" sz="16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„The untapped potential of the ‘longevity economy’ 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Otkriveni su mehanizmi koji obećavaju bolje razumijevanje dugog COVID-a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13613679"/>
                  </a:ext>
                </a:extLst>
              </a:tr>
              <a:tr h="609914">
                <a:tc>
                  <a:txBody>
                    <a:bodyPr/>
                    <a:lstStyle/>
                    <a:p>
                      <a:r>
                        <a:rPr lang="hr-HR" sz="16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Ageizam: društvena odrednica zdravlja koja je postala punoljetna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svijetu u kojem želimo živjeti nakon COVID-a</a:t>
                      </a:r>
                      <a:endParaRPr lang="hr-H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10189492"/>
                  </a:ext>
                </a:extLst>
              </a:tr>
              <a:tr h="506180">
                <a:tc>
                  <a:txBody>
                    <a:bodyPr/>
                    <a:lstStyle/>
                    <a:p>
                      <a:r>
                        <a:rPr lang="hr-HR" sz="16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„Pollution and the Heart“</a:t>
                      </a:r>
                      <a:endParaRPr lang="hr-H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Razgovor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 pulskim arhitektom Brunom Juričićem. Ofuro.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0742885"/>
                  </a:ext>
                </a:extLst>
              </a:tr>
              <a:tr h="506180">
                <a:tc>
                  <a:txBody>
                    <a:bodyPr/>
                    <a:lstStyle/>
                    <a:p>
                      <a:r>
                        <a:rPr lang="hr-HR" sz="16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lung: a magnificent organ that needs lifelong attention</a:t>
                      </a:r>
                      <a:endParaRPr lang="hr-H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„How Covid changed medicine for the future” </a:t>
                      </a:r>
                    </a:p>
                    <a:p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Orhana Pamuka  „Noći kuge</a:t>
                      </a:r>
                      <a:endParaRPr lang="hr-HR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407886"/>
                  </a:ext>
                </a:extLst>
              </a:tr>
              <a:tr h="419051">
                <a:tc>
                  <a:txBody>
                    <a:bodyPr/>
                    <a:lstStyle/>
                    <a:p>
                      <a:r>
                        <a:rPr lang="hr-HR" sz="160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Ljudi: Ugođeni za dodir. (+Nobelova nagrada za medicinu)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/>
                        <a:t>Proljeće. Louis Armstrong :</a:t>
                      </a:r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Let's do it, let's fall in love.</a:t>
                      </a:r>
                      <a:r>
                        <a:rPr lang="hr-H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Gabriel Garcia Marquez, pod naslovom „ Ljubav u doba kolere“. Salman Rushdie-ev „Quichotte“.</a:t>
                      </a:r>
                      <a:endParaRPr lang="hr-H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57139742"/>
                  </a:ext>
                </a:extLst>
              </a:tr>
              <a:tr h="419051">
                <a:tc>
                  <a:txBody>
                    <a:bodyPr/>
                    <a:lstStyle/>
                    <a:p>
                      <a:r>
                        <a:rPr lang="hr-HR" sz="16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Borhes: Što je knjiga ako je ne otvorimo? 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Bezuvjeti osnovni dohodak . Obrnuta hipoteka </a:t>
                      </a:r>
                      <a:endParaRPr lang="hr-HR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51519395"/>
                  </a:ext>
                </a:extLst>
              </a:tr>
              <a:tr h="419051">
                <a:tc>
                  <a:txBody>
                    <a:bodyPr/>
                    <a:lstStyle/>
                    <a:p>
                      <a:r>
                        <a:rPr lang="hr-HR" sz="160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Reassessing Human Adipose Tissue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7407513"/>
                  </a:ext>
                </a:extLst>
              </a:tr>
              <a:tr h="419051">
                <a:tc>
                  <a:txBody>
                    <a:bodyPr/>
                    <a:lstStyle/>
                    <a:p>
                      <a:r>
                        <a:rPr lang="hr-HR" sz="1600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Kada otići u mirovinu je -  NIKAD!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90472230"/>
                  </a:ext>
                </a:extLst>
              </a:tr>
              <a:tr h="419051">
                <a:tc>
                  <a:txBody>
                    <a:bodyPr/>
                    <a:lstStyle/>
                    <a:p>
                      <a:r>
                        <a:rPr lang="hr-HR" sz="1600" dirty="0"/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/>
                        <a:t>12.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Coffee Drinkers Live </a:t>
                      </a:r>
                      <a:r>
                        <a:rPr lang="en-US" sz="1400" dirty="0" err="1"/>
                        <a:t>Longe</a:t>
                      </a:r>
                      <a:r>
                        <a:rPr lang="hr-HR" sz="1400" dirty="0"/>
                        <a:t>r.  Honore de Balzac “Užitak i bol”.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418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757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297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T.Peroš-Golubičić za rubriku : Čitati zajedno</dc:title>
  <dc:creator>Korisnik</dc:creator>
  <cp:lastModifiedBy>zkaic</cp:lastModifiedBy>
  <cp:revision>34</cp:revision>
  <cp:lastPrinted>2022-06-07T07:57:27Z</cp:lastPrinted>
  <dcterms:created xsi:type="dcterms:W3CDTF">2022-06-05T16:00:23Z</dcterms:created>
  <dcterms:modified xsi:type="dcterms:W3CDTF">2022-06-07T08:00:11Z</dcterms:modified>
</cp:coreProperties>
</file>